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62" r:id="rId5"/>
    <p:sldId id="264" r:id="rId6"/>
    <p:sldId id="257" r:id="rId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>
        <p:scale>
          <a:sx n="95" d="100"/>
          <a:sy n="95" d="100"/>
        </p:scale>
        <p:origin x="204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7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2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75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0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8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7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0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9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4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0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354AE-C711-46A6-9CDD-B8CBA9662E00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246F5-DD87-4740-A66C-8255E89CD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0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18" Type="http://schemas.openxmlformats.org/officeDocument/2006/relationships/image" Target="../media/image6.jpe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microsoft.com/office/2007/relationships/hdphoto" Target="../media/hdphoto5.wdp"/><Relationship Id="rId17" Type="http://schemas.openxmlformats.org/officeDocument/2006/relationships/image" Target="../media/image5.jpeg"/><Relationship Id="rId2" Type="http://schemas.openxmlformats.org/officeDocument/2006/relationships/image" Target="../media/image9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10" Type="http://schemas.microsoft.com/office/2007/relationships/hdphoto" Target="../media/hdphoto4.wdp"/><Relationship Id="rId19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Run-in- aged mice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UTH, Houston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9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0239" y="1264596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60 min </a:t>
            </a:r>
            <a:r>
              <a:rPr lang="en-US" sz="2800" dirty="0" err="1" smtClean="0"/>
              <a:t>MCAo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420239" y="2031007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CCA/ICA open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420239" y="2879388"/>
            <a:ext cx="8365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Filament as in phase 2 but with longer 4-5 mm coating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183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7" b="30286"/>
          <a:stretch/>
        </p:blipFill>
        <p:spPr>
          <a:xfrm>
            <a:off x="1270295" y="-68100"/>
            <a:ext cx="8314095" cy="10407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0" b="31238"/>
          <a:stretch/>
        </p:blipFill>
        <p:spPr>
          <a:xfrm>
            <a:off x="1270296" y="842624"/>
            <a:ext cx="8314091" cy="10199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8369" y="28072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2184" y="114823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184" y="1893180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95" b="31048"/>
          <a:stretch/>
        </p:blipFill>
        <p:spPr>
          <a:xfrm>
            <a:off x="1270297" y="2342845"/>
            <a:ext cx="8314092" cy="10494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2184" y="269527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1B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04" b="31810"/>
          <a:stretch/>
        </p:blipFill>
        <p:spPr>
          <a:xfrm>
            <a:off x="1270295" y="3344947"/>
            <a:ext cx="8360079" cy="8950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24" b="33143"/>
          <a:stretch/>
        </p:blipFill>
        <p:spPr>
          <a:xfrm>
            <a:off x="1278543" y="5051488"/>
            <a:ext cx="8360072" cy="872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95" b="32762"/>
          <a:stretch/>
        </p:blipFill>
        <p:spPr>
          <a:xfrm>
            <a:off x="1270295" y="5923630"/>
            <a:ext cx="8360073" cy="84644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9189" y="3533084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82376" y="431541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3B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82376" y="5226567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2184" y="606910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57" b="29905"/>
          <a:stretch/>
        </p:blipFill>
        <p:spPr>
          <a:xfrm>
            <a:off x="1278542" y="4231429"/>
            <a:ext cx="8386218" cy="836442"/>
          </a:xfrm>
          <a:prstGeom prst="rect">
            <a:avLst/>
          </a:prstGeom>
        </p:spPr>
      </p:pic>
      <p:sp>
        <p:nvSpPr>
          <p:cNvPr id="2" name="Down Arrow 1"/>
          <p:cNvSpPr/>
          <p:nvPr/>
        </p:nvSpPr>
        <p:spPr>
          <a:xfrm rot="2848634">
            <a:off x="4200056" y="6039246"/>
            <a:ext cx="302534" cy="140753"/>
          </a:xfrm>
          <a:prstGeom prst="downArrow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 rot="2848634">
            <a:off x="4221035" y="5148775"/>
            <a:ext cx="302534" cy="140753"/>
          </a:xfrm>
          <a:prstGeom prst="downArrow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 rot="2848634">
            <a:off x="2972330" y="2290170"/>
            <a:ext cx="302534" cy="140753"/>
          </a:xfrm>
          <a:prstGeom prst="downArrow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3" b="31429"/>
          <a:stretch/>
        </p:blipFill>
        <p:spPr>
          <a:xfrm>
            <a:off x="1270295" y="1672967"/>
            <a:ext cx="8314093" cy="873359"/>
          </a:xfrm>
          <a:prstGeom prst="rect">
            <a:avLst/>
          </a:prstGeom>
        </p:spPr>
      </p:pic>
      <p:sp>
        <p:nvSpPr>
          <p:cNvPr id="40" name="Down Arrow 39"/>
          <p:cNvSpPr/>
          <p:nvPr/>
        </p:nvSpPr>
        <p:spPr>
          <a:xfrm rot="2848634">
            <a:off x="4188607" y="1789475"/>
            <a:ext cx="302534" cy="140753"/>
          </a:xfrm>
          <a:prstGeom prst="downArrow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6" y="693282"/>
            <a:ext cx="1396031" cy="2259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37544" t="18474" r="9211" b="28857"/>
          <a:stretch/>
        </p:blipFill>
        <p:spPr>
          <a:xfrm>
            <a:off x="1567731" y="693282"/>
            <a:ext cx="1304422" cy="2259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46322" t="17200" r="6764" b="42716"/>
          <a:stretch/>
        </p:blipFill>
        <p:spPr>
          <a:xfrm>
            <a:off x="2918148" y="732633"/>
            <a:ext cx="1457968" cy="2220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707" y="37488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65534" y="37488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4565" y="37488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1541" y="726064"/>
            <a:ext cx="1369943" cy="2226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0024" y="744220"/>
            <a:ext cx="1333725" cy="2208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4599" y="783571"/>
            <a:ext cx="1420594" cy="21694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35687" t="26820" r="16273" b="30856"/>
          <a:stretch/>
        </p:blipFill>
        <p:spPr>
          <a:xfrm>
            <a:off x="8880618" y="801146"/>
            <a:ext cx="1568775" cy="2151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9082" t="8737" r="27156" b="50452"/>
          <a:stretch/>
        </p:blipFill>
        <p:spPr>
          <a:xfrm>
            <a:off x="10514818" y="801146"/>
            <a:ext cx="1677182" cy="21518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45838" y="37488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01597" y="37488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44856" y="37488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451645" y="37488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58434" y="37488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24" b="33143"/>
          <a:stretch/>
        </p:blipFill>
        <p:spPr>
          <a:xfrm>
            <a:off x="1564272" y="4003183"/>
            <a:ext cx="8360072" cy="872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95" b="32762"/>
          <a:stretch/>
        </p:blipFill>
        <p:spPr>
          <a:xfrm>
            <a:off x="1556024" y="4875325"/>
            <a:ext cx="8360073" cy="8464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3" b="31429"/>
          <a:stretch/>
        </p:blipFill>
        <p:spPr>
          <a:xfrm>
            <a:off x="1564272" y="3129824"/>
            <a:ext cx="8314093" cy="8733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080084" y="3259106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3A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88098" y="4144872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88098" y="5030638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5B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38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37544" t="18474" r="9211" b="28857"/>
          <a:stretch/>
        </p:blipFill>
        <p:spPr>
          <a:xfrm>
            <a:off x="3543186" y="455524"/>
            <a:ext cx="1914771" cy="3081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0" b="31238"/>
          <a:stretch/>
        </p:blipFill>
        <p:spPr>
          <a:xfrm>
            <a:off x="472581" y="4230907"/>
            <a:ext cx="11404891" cy="13991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05455" y="1908545"/>
            <a:ext cx="630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2A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3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68" y="548525"/>
            <a:ext cx="3209125" cy="298813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038928" y="1352145"/>
            <a:ext cx="2180602" cy="1429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91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728781"/>
              </p:ext>
            </p:extLst>
          </p:nvPr>
        </p:nvGraphicFramePr>
        <p:xfrm>
          <a:off x="760914" y="496391"/>
          <a:ext cx="10754496" cy="59261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4418">
                  <a:extLst>
                    <a:ext uri="{9D8B030D-6E8A-4147-A177-3AD203B41FA5}">
                      <a16:colId xmlns:a16="http://schemas.microsoft.com/office/drawing/2014/main" val="544122248"/>
                    </a:ext>
                  </a:extLst>
                </a:gridCol>
                <a:gridCol w="1207131">
                  <a:extLst>
                    <a:ext uri="{9D8B030D-6E8A-4147-A177-3AD203B41FA5}">
                      <a16:colId xmlns:a16="http://schemas.microsoft.com/office/drawing/2014/main" val="1561881751"/>
                    </a:ext>
                  </a:extLst>
                </a:gridCol>
                <a:gridCol w="3118420">
                  <a:extLst>
                    <a:ext uri="{9D8B030D-6E8A-4147-A177-3AD203B41FA5}">
                      <a16:colId xmlns:a16="http://schemas.microsoft.com/office/drawing/2014/main" val="334834249"/>
                    </a:ext>
                  </a:extLst>
                </a:gridCol>
                <a:gridCol w="1527092">
                  <a:extLst>
                    <a:ext uri="{9D8B030D-6E8A-4147-A177-3AD203B41FA5}">
                      <a16:colId xmlns:a16="http://schemas.microsoft.com/office/drawing/2014/main" val="1438494841"/>
                    </a:ext>
                  </a:extLst>
                </a:gridCol>
                <a:gridCol w="3447435">
                  <a:extLst>
                    <a:ext uri="{9D8B030D-6E8A-4147-A177-3AD203B41FA5}">
                      <a16:colId xmlns:a16="http://schemas.microsoft.com/office/drawing/2014/main" val="1496926685"/>
                    </a:ext>
                  </a:extLst>
                </a:gridCol>
              </a:tblGrid>
              <a:tr h="53167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Animal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NDS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Corner test score (L/R)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Infarcts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Comments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31798"/>
                  </a:ext>
                </a:extLst>
              </a:tr>
              <a:tr h="639986">
                <a:tc>
                  <a:txBody>
                    <a:bodyPr/>
                    <a:lstStyle/>
                    <a:p>
                      <a:r>
                        <a:rPr lang="en-US" dirty="0" smtClean="0"/>
                        <a:t>1A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performed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White mark (whitener) -7-8 mm (6023)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00176"/>
                  </a:ext>
                </a:extLst>
              </a:tr>
              <a:tr h="639986">
                <a:tc>
                  <a:txBody>
                    <a:bodyPr/>
                    <a:lstStyle/>
                    <a:p>
                      <a:r>
                        <a:rPr lang="en-US" dirty="0" smtClean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pre; post-2/8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White mark (whitener) -7-8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955324"/>
                  </a:ext>
                </a:extLst>
              </a:tr>
              <a:tr h="639986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3A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pre, post - 6/4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Yes/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CTX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White mark (whitener) -7-8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911120"/>
                  </a:ext>
                </a:extLst>
              </a:tr>
              <a:tr h="639986">
                <a:tc>
                  <a:txBody>
                    <a:bodyPr/>
                    <a:lstStyle/>
                    <a:p>
                      <a:r>
                        <a:rPr lang="en-US" dirty="0" smtClean="0"/>
                        <a:t>1B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Pre-5/5; post-7/3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White mark (whitener) </a:t>
                      </a:r>
                      <a:r>
                        <a:rPr lang="en-US" dirty="0" smtClean="0"/>
                        <a:t>-7-8 </a:t>
                      </a:r>
                      <a:r>
                        <a:rPr lang="en-US" dirty="0" smtClean="0"/>
                        <a:t>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603716"/>
                  </a:ext>
                </a:extLst>
              </a:tr>
              <a:tr h="914266">
                <a:tc>
                  <a:txBody>
                    <a:bodyPr/>
                    <a:lstStyle/>
                    <a:p>
                      <a:r>
                        <a:rPr lang="en-US" dirty="0" smtClean="0"/>
                        <a:t>2B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Pre-5/5; post-8/2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White mark (whitener) -9-10 </a:t>
                      </a:r>
                      <a:r>
                        <a:rPr lang="en-US" dirty="0" smtClean="0"/>
                        <a:t>mm (</a:t>
                      </a:r>
                      <a:r>
                        <a:rPr lang="en-U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not fully advanced</a:t>
                      </a:r>
                      <a:r>
                        <a:rPr lang="en-US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37228"/>
                  </a:ext>
                </a:extLst>
              </a:tr>
              <a:tr h="639986">
                <a:tc>
                  <a:txBody>
                    <a:bodyPr/>
                    <a:lstStyle/>
                    <a:p>
                      <a:r>
                        <a:rPr lang="en-US" dirty="0" smtClean="0"/>
                        <a:t>3B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Pre-5/5; post-10/0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White mark (whitener) -9-10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13996"/>
                  </a:ext>
                </a:extLst>
              </a:tr>
              <a:tr h="639986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4B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Pre-5/5; post-4/6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Yes/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CTX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White mark (whitener) -9-10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076939"/>
                  </a:ext>
                </a:extLst>
              </a:tr>
              <a:tr h="639986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5B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Pre-4/6; dead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Yes/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CTX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White mark (whitener) -9-10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50051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0916" y="6422232"/>
            <a:ext cx="602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Recommendation-</a:t>
            </a:r>
            <a:r>
              <a:rPr lang="en-US" dirty="0" smtClean="0"/>
              <a:t> Laser Doppler for monofilament placement</a:t>
            </a:r>
            <a:endParaRPr lang="en-US" dirty="0"/>
          </a:p>
        </p:txBody>
      </p:sp>
      <p:pic>
        <p:nvPicPr>
          <p:cNvPr id="1026" name="Picture 2" descr="Counter clockwise arrow icon silhouette style Vector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t="3821" r="2750" b="12394"/>
          <a:stretch/>
        </p:blipFill>
        <p:spPr bwMode="auto">
          <a:xfrm>
            <a:off x="5599878" y="4540849"/>
            <a:ext cx="522514" cy="53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unter clockwise arrow icon silhouette style Vector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t="3821" r="2750" b="12394"/>
          <a:stretch/>
        </p:blipFill>
        <p:spPr bwMode="auto">
          <a:xfrm>
            <a:off x="5599878" y="3706947"/>
            <a:ext cx="522514" cy="53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unter clockwise arrow icon silhouette style Vector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t="3821" r="2750" b="12394"/>
          <a:stretch/>
        </p:blipFill>
        <p:spPr bwMode="auto">
          <a:xfrm>
            <a:off x="5615648" y="2986981"/>
            <a:ext cx="522514" cy="53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ounter clockwise arrow icon silhouette style Vector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t="3821" r="2750" b="12394"/>
          <a:stretch/>
        </p:blipFill>
        <p:spPr bwMode="auto">
          <a:xfrm flipH="1">
            <a:off x="5599878" y="1752262"/>
            <a:ext cx="538284" cy="53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27433" y="22555"/>
            <a:ext cx="300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Right </a:t>
            </a:r>
            <a:r>
              <a:rPr lang="en-US" b="1" dirty="0" err="1" smtClean="0"/>
              <a:t>MCAo</a:t>
            </a:r>
            <a:r>
              <a:rPr lang="en-US" b="1" dirty="0" smtClean="0"/>
              <a:t>; </a:t>
            </a:r>
            <a:r>
              <a:rPr lang="en-US" b="1" dirty="0" smtClean="0">
                <a:solidFill>
                  <a:srgbClr val="FF0000"/>
                </a:solidFill>
              </a:rPr>
              <a:t>48h</a:t>
            </a:r>
            <a:r>
              <a:rPr lang="en-US" b="1" dirty="0" smtClean="0"/>
              <a:t> after stroke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72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188</Words>
  <Application>Microsoft Office PowerPoint</Application>
  <PresentationFormat>Widescreen</PresentationFormat>
  <Paragraphs>72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Run-in- aged mice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Run-in- aged mice</dc:title>
  <dc:creator>Chauhan, Anjali</dc:creator>
  <cp:lastModifiedBy>Aronowski, Jaroslaw</cp:lastModifiedBy>
  <cp:revision>25</cp:revision>
  <cp:lastPrinted>2021-06-03T23:18:26Z</cp:lastPrinted>
  <dcterms:created xsi:type="dcterms:W3CDTF">2021-06-03T18:59:34Z</dcterms:created>
  <dcterms:modified xsi:type="dcterms:W3CDTF">2021-06-04T14:56:38Z</dcterms:modified>
</cp:coreProperties>
</file>